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61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10.tiff>
</file>

<file path=ppt/media/image11.tiff>
</file>

<file path=ppt/media/image12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41306-C037-B405-F55C-81B616C2CE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C6AB26-D901-3B58-4CFE-233AD2025C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37AA5B-1722-ECD5-FF73-012A545A4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0A6D-75F3-4B8E-A277-9EA990CDBB44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42DB6D-0EB5-B1CD-63B5-5E881D651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6DA188-682D-C820-8360-F6C4BB50F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C57B8-0532-4F0A-8197-222D4A1C52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4409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BDEC8-C216-07F4-993C-FF60BEB27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19AA7D-BF4A-DF60-38B8-39FE5CA863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61BBBD-F490-022C-D25B-D5259CCAD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0A6D-75F3-4B8E-A277-9EA990CDBB44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5B0941-EA09-A33A-0ED3-591D87FA5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F6D21-B06B-D339-F747-0FA527B6C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C57B8-0532-4F0A-8197-222D4A1C52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4175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A94632-2484-373E-EF93-6256A71212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DA7DD9-B056-DE67-FE43-D5553DA44F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48CBD-A071-1E4D-BAC0-0E89FBA04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0A6D-75F3-4B8E-A277-9EA990CDBB44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315288-8BBD-F135-3293-02879F9C5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019D2-FAB0-1E25-5826-9B235B06D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C57B8-0532-4F0A-8197-222D4A1C52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2627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C50D6-926A-F875-9B2D-1854F015D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E22B8-E03A-F536-2CA3-A3E4956A4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A22256-B4C4-8CD6-8EA3-1200DE6BE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0A6D-75F3-4B8E-A277-9EA990CDBB44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F89F75-7E7B-E611-FF42-8F849FCC8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053154-515C-2B2E-9A2D-8A11B6572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C57B8-0532-4F0A-8197-222D4A1C52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2138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C5439-5EEC-0C7B-3196-09938802F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DF9EE2-030E-8B09-BDDF-F3DCDAB0A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31F607-AB6B-35FE-35E1-033BC70D2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0A6D-75F3-4B8E-A277-9EA990CDBB44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274B4-B7BB-B385-7C52-515BC6822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0832B3-C6CD-1EF2-93DE-5F26FB805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C57B8-0532-4F0A-8197-222D4A1C52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5117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3CFB3-5B72-DCEF-405A-D0E3A8AD2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69A00-21F6-73A7-FB33-8E655ECDD6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62144D-29C5-66B1-263B-2D093F89D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CCE7BD-FB00-9701-4DEA-44169683D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0A6D-75F3-4B8E-A277-9EA990CDBB44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A589E0-F3D3-CFC5-747E-9EAB81980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E58E5F-DE80-1FC5-768D-3C9C65713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C57B8-0532-4F0A-8197-222D4A1C52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6615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B3408-0A87-D5B1-55CB-451D56F6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3952E8-EDC4-8697-F28B-3B2B28FEDD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46EF37-311E-742E-4EED-CF6C4EC7ED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46FF94-0176-6E88-5609-F3EBFBCE1B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65521F-3CB6-95D5-B931-DB7470CF79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053ED6-4D9B-AF83-C8C6-3D16568DA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0A6D-75F3-4B8E-A277-9EA990CDBB44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8E3113-C445-34E9-B400-E47C1AD2E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8859B8-F396-6EE0-B313-FF5017C62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C57B8-0532-4F0A-8197-222D4A1C52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1015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510BD-8307-9717-9A39-1AEB44CDA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840A4A-AF14-EA18-4313-FC9EA80AC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0A6D-75F3-4B8E-A277-9EA990CDBB44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4929BE-F26F-FDDC-42F3-8DB6BC7DB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7F30C0-E4C0-DD7B-3DEA-E612EBEE4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C57B8-0532-4F0A-8197-222D4A1C52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742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21E44E-A517-BF12-FE0E-F38051A60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0A6D-75F3-4B8E-A277-9EA990CDBB44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253D0A-9D33-F2C0-3D28-4006E2000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3C2F0-CEB9-0DC7-53C5-73F6C32D3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C57B8-0532-4F0A-8197-222D4A1C52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5314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92B98-597B-9B56-0D23-C4EBE8665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E17EA-05DE-8793-E8FE-EA2A4A761D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F292FD-8373-54CC-351D-4336F4163E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C58872-172C-DA27-BF5E-B952A34E4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0A6D-75F3-4B8E-A277-9EA990CDBB44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B8090-C6E9-93F3-9883-98F59A13F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3595EC-51BF-1260-973C-DD542E000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C57B8-0532-4F0A-8197-222D4A1C52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0379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EE025-D8DA-E889-C552-AF5378693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9A579B-8F4A-3B18-2201-CC27A320F3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1193AF-EE1A-EE49-31A4-546E38E4F4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15254E-5713-6F03-C2E7-8740CA2C9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0A6D-75F3-4B8E-A277-9EA990CDBB44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0056AB-AC28-F9CC-0A1F-2F8BEE2C7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F111EB-23E7-44A4-8C45-F08766427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C57B8-0532-4F0A-8197-222D4A1C52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3612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BE6370-0C94-4633-14E3-63E229DAA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84695F-6159-3B76-E733-8EF5509903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778B9D-EF5D-0EC9-8947-8DC894AA2B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E40A6D-75F3-4B8E-A277-9EA990CDBB44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A9FD2-CBD1-2DA8-D503-9C0753A8A4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440CE1-B6D4-F4EB-7171-10D6E64CB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CC57B8-0532-4F0A-8197-222D4A1C52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0616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Relationship Id="rId9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blue and red boxes&#10;&#10;Description automatically generated">
            <a:extLst>
              <a:ext uri="{FF2B5EF4-FFF2-40B4-BE49-F238E27FC236}">
                <a16:creationId xmlns:a16="http://schemas.microsoft.com/office/drawing/2014/main" id="{7CCB31AA-2DBF-EA72-B512-A7FE61869B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4411" y="0"/>
            <a:ext cx="10149444" cy="570906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7410978-1C65-9D0A-B53E-E7507416427F}"/>
              </a:ext>
            </a:extLst>
          </p:cNvPr>
          <p:cNvSpPr txBox="1"/>
          <p:nvPr/>
        </p:nvSpPr>
        <p:spPr>
          <a:xfrm>
            <a:off x="914400" y="5609063"/>
            <a:ext cx="9534293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Figure 1.</a:t>
            </a:r>
            <a:r>
              <a:rPr lang="en-GB" sz="10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105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Biostimulation</a:t>
            </a:r>
            <a:r>
              <a:rPr lang="en-GB" sz="10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of three different potato genotypes treated with </a:t>
            </a:r>
            <a:r>
              <a:rPr lang="en-GB" sz="105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P. </a:t>
            </a:r>
            <a:r>
              <a:rPr lang="en-GB" sz="105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oligandrum</a:t>
            </a:r>
            <a:r>
              <a:rPr lang="en-GB" sz="10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(</a:t>
            </a:r>
            <a:r>
              <a:rPr lang="en-GB" sz="105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A-J</a:t>
            </a:r>
            <a:r>
              <a:rPr lang="en-GB" sz="10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Boxplots of </a:t>
            </a:r>
            <a:r>
              <a:rPr lang="en-GB" sz="105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biostimulation</a:t>
            </a:r>
            <a:r>
              <a:rPr lang="en-GB" sz="10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of potato plants treated with </a:t>
            </a:r>
            <a:r>
              <a:rPr lang="en-GB" sz="105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P. </a:t>
            </a:r>
            <a:r>
              <a:rPr lang="en-GB" sz="105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oligandrum</a:t>
            </a:r>
            <a:r>
              <a:rPr lang="en-GB" sz="10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(blue boxplots) or untreated controls (red boxplots), in the three different genotypes </a:t>
            </a:r>
            <a:r>
              <a:rPr lang="en-GB" sz="105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Kuras</a:t>
            </a:r>
            <a:r>
              <a:rPr lang="en-GB" sz="10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Desirée, King Edward, in greenhouse bioassays. (</a:t>
            </a:r>
            <a:r>
              <a:rPr lang="en-GB" sz="105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A-C</a:t>
            </a:r>
            <a:r>
              <a:rPr lang="en-GB" sz="10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Plant height of the longest shoot in cm. (</a:t>
            </a:r>
            <a:r>
              <a:rPr lang="en-GB" sz="105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D-F</a:t>
            </a:r>
            <a:r>
              <a:rPr lang="en-GB" sz="10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Fresh weight of the shoots in grams. (</a:t>
            </a:r>
            <a:r>
              <a:rPr lang="en-GB" sz="105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G-J</a:t>
            </a:r>
            <a:r>
              <a:rPr lang="en-GB" sz="10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Fresh weight of roots in logarithmic transformed weight in grams. NS p &gt;0.05, * p &lt;0.05,*** p &lt;0.001 The total number of plants treated, or controls were n=6 per experiment per genotype. The experiment was repeated 3 times independently. (</a:t>
            </a:r>
            <a:r>
              <a:rPr lang="en-GB" sz="105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</a:t>
            </a:r>
            <a:r>
              <a:rPr lang="en-GB" sz="10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Boxplot of the cv. </a:t>
            </a:r>
            <a:r>
              <a:rPr lang="en-GB" sz="105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Kuras</a:t>
            </a:r>
            <a:r>
              <a:rPr lang="en-GB" sz="10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potato plant height of the longest shoot at the end of the cropping season in a small-scale field trial. The red boxplot represents untreated control plants, and the blue boxplot </a:t>
            </a:r>
            <a:r>
              <a:rPr lang="en-GB" sz="105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P. </a:t>
            </a:r>
            <a:r>
              <a:rPr lang="en-GB" sz="105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oligandrum</a:t>
            </a:r>
            <a:r>
              <a:rPr lang="en-GB" sz="10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treated plants. Significant difference (p &lt; 0.05) is indicated with an asterisk. The total number of plants used per treatment in the field trial was n=12.</a:t>
            </a:r>
            <a:r>
              <a:rPr lang="en-SE" sz="1050" dirty="0">
                <a:effectLst/>
              </a:rPr>
              <a:t> 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588754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F6DC2D-8DB6-28FA-5DB5-65F90C09C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05" y="130628"/>
            <a:ext cx="11274621" cy="545940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1DD0C52-8558-6E36-D8DD-4C1C5025648E}"/>
              </a:ext>
            </a:extLst>
          </p:cNvPr>
          <p:cNvSpPr txBox="1"/>
          <p:nvPr/>
        </p:nvSpPr>
        <p:spPr>
          <a:xfrm>
            <a:off x="880945" y="5363737"/>
            <a:ext cx="10359483" cy="1269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Figure 2.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The top 10 most abundant phyla in the rhizosphere microbiome of cv. </a:t>
            </a:r>
            <a:r>
              <a:rPr lang="en-GB" sz="12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Kuras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potato plants in a small-scale field trial.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and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the relative abundance of bacterial and fungal phyla in the untreated control plants.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and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the relative abundance of bacterial and fungal phyla in </a:t>
            </a:r>
            <a:r>
              <a:rPr lang="en-GB" sz="12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P. </a:t>
            </a:r>
            <a:r>
              <a:rPr lang="en-GB" sz="1200" i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oligandrum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treated plants. The three sampling timepoints i.e. in July (08-07-19) where no treatments had been conducted, August (06-08-19) and September (03-09-19), where treatment had been conducted, are presented on the x-axis.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E-H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Comparison of the relative abundance of top 10 bacterial and fungal phyla between untreated control plants and </a:t>
            </a:r>
            <a:r>
              <a:rPr lang="en-GB" sz="12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P. </a:t>
            </a:r>
            <a:r>
              <a:rPr lang="en-GB" sz="1200" i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oligandrum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treated plants in the rhizosphere microbiome of cv. </a:t>
            </a:r>
            <a:r>
              <a:rPr lang="en-GB" sz="12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Kuras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potato plants in a small-scale field trial.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and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at the August timepoint and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and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in September.</a:t>
            </a:r>
            <a:endParaRPr lang="en-SE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2456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30B493-9BC8-1453-F026-C3BF49307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0411" y="154379"/>
            <a:ext cx="6011177" cy="55417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4156182-0106-DEFF-9795-B061E46B3456}"/>
              </a:ext>
            </a:extLst>
          </p:cNvPr>
          <p:cNvSpPr txBox="1"/>
          <p:nvPr/>
        </p:nvSpPr>
        <p:spPr>
          <a:xfrm>
            <a:off x="1828800" y="5696123"/>
            <a:ext cx="9021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Figure 3. </a:t>
            </a:r>
            <a:r>
              <a:rPr lang="en-GB" sz="12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Alpha diversity shown as Shannon index between untreated control plants or plants treated with</a:t>
            </a:r>
            <a:r>
              <a:rPr lang="en-GB" sz="1200" i="1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P. </a:t>
            </a:r>
            <a:r>
              <a:rPr lang="en-GB" sz="1200" i="1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oligandrum</a:t>
            </a:r>
            <a:r>
              <a:rPr lang="en-GB" sz="1200" i="1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GB" sz="12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 the rhizosphere microbiome of cv. </a:t>
            </a:r>
            <a:r>
              <a:rPr lang="en-GB" sz="120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Kuras</a:t>
            </a:r>
            <a:r>
              <a:rPr lang="en-GB" sz="12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potato plants in a small-scale field trial. (</a:t>
            </a:r>
            <a:r>
              <a:rPr lang="en-GB" sz="1200" b="1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</a:t>
            </a:r>
            <a:r>
              <a:rPr lang="en-GB" sz="12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 Bacteria samples at the August timepoint. (</a:t>
            </a:r>
            <a:r>
              <a:rPr lang="en-GB" sz="1200" b="1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</a:t>
            </a:r>
            <a:r>
              <a:rPr lang="en-GB" sz="12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 Bacteria samples at the September timepoint. (</a:t>
            </a:r>
            <a:r>
              <a:rPr lang="en-GB" sz="1200" b="1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</a:t>
            </a:r>
            <a:r>
              <a:rPr lang="en-GB" sz="12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 Fungal samples at the August timepoint. (</a:t>
            </a:r>
            <a:r>
              <a:rPr lang="en-GB" sz="1200" b="1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</a:t>
            </a:r>
            <a:r>
              <a:rPr lang="en-GB" sz="12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 Fungal samples at the September timepoint.</a:t>
            </a:r>
            <a:r>
              <a:rPr lang="en-SE" sz="1200" dirty="0">
                <a:effectLst/>
              </a:rPr>
              <a:t> 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1547885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749B0D3B-49D7-4D83-605A-F8706233B8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56" y="816989"/>
            <a:ext cx="2743200" cy="1828800"/>
          </a:xfrm>
          <a:prstGeom prst="rect">
            <a:avLst/>
          </a:prstGeom>
        </p:spPr>
      </p:pic>
      <p:pic>
        <p:nvPicPr>
          <p:cNvPr id="7" name="Picture 6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A18FD7F7-CE29-281C-2191-60769F376B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456" y="816989"/>
            <a:ext cx="2743200" cy="1828800"/>
          </a:xfrm>
          <a:prstGeom prst="rect">
            <a:avLst/>
          </a:prstGeom>
        </p:spPr>
      </p:pic>
      <p:pic>
        <p:nvPicPr>
          <p:cNvPr id="9" name="Picture 8" descr="A graph with green and orange circles&#10;&#10;Description automatically generated">
            <a:extLst>
              <a:ext uri="{FF2B5EF4-FFF2-40B4-BE49-F238E27FC236}">
                <a16:creationId xmlns:a16="http://schemas.microsoft.com/office/drawing/2014/main" id="{27904B61-1F29-1385-71A1-5D1072E194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656" y="816989"/>
            <a:ext cx="2743200" cy="1828800"/>
          </a:xfrm>
          <a:prstGeom prst="rect">
            <a:avLst/>
          </a:prstGeom>
        </p:spPr>
      </p:pic>
      <p:pic>
        <p:nvPicPr>
          <p:cNvPr id="11" name="Picture 10" descr="A diagram of a diagram with a red and green circle&#10;&#10;Description automatically generated with medium confidence">
            <a:extLst>
              <a:ext uri="{FF2B5EF4-FFF2-40B4-BE49-F238E27FC236}">
                <a16:creationId xmlns:a16="http://schemas.microsoft.com/office/drawing/2014/main" id="{48AF804B-36BC-52C2-B844-159AAE067D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4779" y="816989"/>
            <a:ext cx="2743200" cy="1828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12C650E-9B51-F67C-3E51-E8E07B7E5FD5}"/>
              </a:ext>
            </a:extLst>
          </p:cNvPr>
          <p:cNvSpPr txBox="1"/>
          <p:nvPr/>
        </p:nvSpPr>
        <p:spPr>
          <a:xfrm>
            <a:off x="5088447" y="170120"/>
            <a:ext cx="1116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/>
              <a:t>Bacteria </a:t>
            </a:r>
            <a:endParaRPr lang="en-GB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7573F1-2EBB-997D-5D62-68438AC7988C}"/>
              </a:ext>
            </a:extLst>
          </p:cNvPr>
          <p:cNvSpPr txBox="1"/>
          <p:nvPr/>
        </p:nvSpPr>
        <p:spPr>
          <a:xfrm>
            <a:off x="5088447" y="2738660"/>
            <a:ext cx="1116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/>
              <a:t>Fungi</a:t>
            </a:r>
            <a:endParaRPr lang="en-GB" b="1" dirty="0"/>
          </a:p>
        </p:txBody>
      </p:sp>
      <p:pic>
        <p:nvPicPr>
          <p:cNvPr id="15" name="Picture 14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0A0D4274-933F-88DC-50ED-B4F0E72CD76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119" y="3297812"/>
            <a:ext cx="2743200" cy="1828800"/>
          </a:xfrm>
          <a:prstGeom prst="rect">
            <a:avLst/>
          </a:prstGeom>
        </p:spPr>
      </p:pic>
      <p:pic>
        <p:nvPicPr>
          <p:cNvPr id="17" name="Picture 16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BE0BB366-3822-EAB4-E7D4-998640C1053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319" y="3297812"/>
            <a:ext cx="2743200" cy="1828800"/>
          </a:xfrm>
          <a:prstGeom prst="rect">
            <a:avLst/>
          </a:prstGeom>
        </p:spPr>
      </p:pic>
      <p:pic>
        <p:nvPicPr>
          <p:cNvPr id="19" name="Picture 18" descr="A diagram of a diagram with a circle and a circle with orange and green dots&#10;&#10;Description automatically generated with medium confidence">
            <a:extLst>
              <a:ext uri="{FF2B5EF4-FFF2-40B4-BE49-F238E27FC236}">
                <a16:creationId xmlns:a16="http://schemas.microsoft.com/office/drawing/2014/main" id="{40630226-4393-BDD6-BD53-013941AFFDD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6519" y="3297812"/>
            <a:ext cx="2743200" cy="1828800"/>
          </a:xfrm>
          <a:prstGeom prst="rect">
            <a:avLst/>
          </a:prstGeom>
        </p:spPr>
      </p:pic>
      <p:pic>
        <p:nvPicPr>
          <p:cNvPr id="21" name="Picture 20" descr="A diagram of a variety of circles&#10;&#10;Description automatically generated with medium confidence">
            <a:extLst>
              <a:ext uri="{FF2B5EF4-FFF2-40B4-BE49-F238E27FC236}">
                <a16:creationId xmlns:a16="http://schemas.microsoft.com/office/drawing/2014/main" id="{B3279FDD-0211-F545-4C96-6CC46B8EE61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960" y="3297812"/>
            <a:ext cx="2743200" cy="18288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EB2C84C-DC51-2BC8-45BE-EA8F8C532A0D}"/>
              </a:ext>
            </a:extLst>
          </p:cNvPr>
          <p:cNvSpPr txBox="1"/>
          <p:nvPr/>
        </p:nvSpPr>
        <p:spPr>
          <a:xfrm>
            <a:off x="306816" y="537413"/>
            <a:ext cx="1755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A. Control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B0CABA9-D98F-A757-48A0-6453498D1B6E}"/>
              </a:ext>
            </a:extLst>
          </p:cNvPr>
          <p:cNvSpPr txBox="1"/>
          <p:nvPr/>
        </p:nvSpPr>
        <p:spPr>
          <a:xfrm>
            <a:off x="3050015" y="537413"/>
            <a:ext cx="20384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200" dirty="0"/>
              <a:t>B. </a:t>
            </a:r>
            <a:r>
              <a:rPr lang="da-DK" sz="1200" i="1" dirty="0"/>
              <a:t>P. oligandrum </a:t>
            </a:r>
            <a:endParaRPr lang="en-GB" sz="1200" i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ED217CE-8E87-9A28-CFE7-E05C8B92E713}"/>
              </a:ext>
            </a:extLst>
          </p:cNvPr>
          <p:cNvSpPr txBox="1"/>
          <p:nvPr/>
        </p:nvSpPr>
        <p:spPr>
          <a:xfrm>
            <a:off x="5766382" y="537413"/>
            <a:ext cx="21667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200" dirty="0"/>
              <a:t>E. August</a:t>
            </a:r>
            <a:endParaRPr lang="en-GB" sz="12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D495E5C-E8EC-DC9C-A78A-6BFB9658A0C5}"/>
              </a:ext>
            </a:extLst>
          </p:cNvPr>
          <p:cNvSpPr txBox="1"/>
          <p:nvPr/>
        </p:nvSpPr>
        <p:spPr>
          <a:xfrm>
            <a:off x="8674505" y="521933"/>
            <a:ext cx="25384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200" dirty="0"/>
              <a:t>F. September</a:t>
            </a:r>
            <a:endParaRPr lang="en-GB" sz="1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A62B792-2006-B9B0-03BB-40095DD79476}"/>
              </a:ext>
            </a:extLst>
          </p:cNvPr>
          <p:cNvSpPr txBox="1"/>
          <p:nvPr/>
        </p:nvSpPr>
        <p:spPr>
          <a:xfrm>
            <a:off x="410194" y="3019488"/>
            <a:ext cx="17375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200" dirty="0"/>
              <a:t>C. Control </a:t>
            </a:r>
            <a:endParaRPr lang="en-GB" sz="12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EA83F95-DE79-239D-7381-A5A5F8186F7E}"/>
              </a:ext>
            </a:extLst>
          </p:cNvPr>
          <p:cNvSpPr txBox="1"/>
          <p:nvPr/>
        </p:nvSpPr>
        <p:spPr>
          <a:xfrm>
            <a:off x="3153394" y="3019488"/>
            <a:ext cx="2024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200" dirty="0"/>
              <a:t>D. </a:t>
            </a:r>
            <a:r>
              <a:rPr lang="da-DK" sz="1200" i="1" dirty="0"/>
              <a:t>P.oligandrum</a:t>
            </a:r>
            <a:endParaRPr lang="en-GB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741C6CB-195D-7B6E-EA5C-1EFAA2A1A6FC}"/>
              </a:ext>
            </a:extLst>
          </p:cNvPr>
          <p:cNvSpPr txBox="1"/>
          <p:nvPr/>
        </p:nvSpPr>
        <p:spPr>
          <a:xfrm>
            <a:off x="5869760" y="3019488"/>
            <a:ext cx="2024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200" dirty="0"/>
              <a:t>G. August</a:t>
            </a:r>
            <a:endParaRPr lang="en-GB" sz="1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12E3205-C8D6-27F2-4DAA-A19C29EF1B65}"/>
              </a:ext>
            </a:extLst>
          </p:cNvPr>
          <p:cNvSpPr txBox="1"/>
          <p:nvPr/>
        </p:nvSpPr>
        <p:spPr>
          <a:xfrm>
            <a:off x="8777883" y="3004008"/>
            <a:ext cx="20029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200" dirty="0"/>
              <a:t>H. September</a:t>
            </a:r>
            <a:endParaRPr lang="en-GB" sz="1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5251DE-7718-442B-0F07-9C69695AC53A}"/>
              </a:ext>
            </a:extLst>
          </p:cNvPr>
          <p:cNvSpPr txBox="1"/>
          <p:nvPr/>
        </p:nvSpPr>
        <p:spPr>
          <a:xfrm>
            <a:off x="5459633" y="1483607"/>
            <a:ext cx="934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100" dirty="0"/>
              <a:t>*</a:t>
            </a:r>
            <a:endParaRPr lang="en-GB" sz="11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DDE2E1-3991-C391-79E0-02233A5E4A7C}"/>
              </a:ext>
            </a:extLst>
          </p:cNvPr>
          <p:cNvSpPr txBox="1"/>
          <p:nvPr/>
        </p:nvSpPr>
        <p:spPr>
          <a:xfrm>
            <a:off x="5458074" y="1588531"/>
            <a:ext cx="934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100" dirty="0"/>
              <a:t>*</a:t>
            </a:r>
            <a:endParaRPr lang="en-GB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022FD7-58FF-DC90-DA9B-2A6F7DA564A8}"/>
              </a:ext>
            </a:extLst>
          </p:cNvPr>
          <p:cNvSpPr txBox="1"/>
          <p:nvPr/>
        </p:nvSpPr>
        <p:spPr>
          <a:xfrm>
            <a:off x="5458074" y="1693455"/>
            <a:ext cx="934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100" dirty="0"/>
              <a:t>*</a:t>
            </a:r>
            <a:endParaRPr lang="en-GB" sz="1100" dirty="0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015B75F7-DF86-690B-3D9F-BC421628B6CB}"/>
              </a:ext>
            </a:extLst>
          </p:cNvPr>
          <p:cNvSpPr/>
          <p:nvPr/>
        </p:nvSpPr>
        <p:spPr>
          <a:xfrm>
            <a:off x="2823236" y="4072589"/>
            <a:ext cx="58975" cy="212915"/>
          </a:xfrm>
          <a:prstGeom prst="rightBrac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97DB45-7B4E-C7C6-3450-846411232BEE}"/>
              </a:ext>
            </a:extLst>
          </p:cNvPr>
          <p:cNvSpPr txBox="1"/>
          <p:nvPr/>
        </p:nvSpPr>
        <p:spPr>
          <a:xfrm>
            <a:off x="2845422" y="4072589"/>
            <a:ext cx="934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100" dirty="0"/>
              <a:t>*</a:t>
            </a:r>
            <a:endParaRPr lang="en-GB" sz="11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471F65-0C75-214E-0964-EA4BF1EC474E}"/>
              </a:ext>
            </a:extLst>
          </p:cNvPr>
          <p:cNvSpPr txBox="1"/>
          <p:nvPr/>
        </p:nvSpPr>
        <p:spPr>
          <a:xfrm>
            <a:off x="557561" y="5126612"/>
            <a:ext cx="105267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Figure 4. 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Panel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A-D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shows the beta-diversity of the temporal change in the community structure in the rhizosphere microbiome of cv. </a:t>
            </a:r>
            <a:r>
              <a:rPr lang="en-GB" sz="12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Kuras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potato plants in a small-scale field trial.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and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bacteria and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and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fungal samples shown as </a:t>
            </a:r>
            <a:r>
              <a:rPr lang="en-GB" sz="12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PCoA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plots. The sampling was done at the 3 timepoints i.e. in July (08-07-2019) where no treatments had been conducted, and in August (06-08-2019) and September (03-09-2019), where </a:t>
            </a:r>
            <a:r>
              <a:rPr lang="en-GB" sz="12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P. </a:t>
            </a:r>
            <a:r>
              <a:rPr lang="en-GB" sz="1200" i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oligandrum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treatment had been conducted in the field trial.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and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represents untreated control plants and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and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</a:t>
            </a:r>
            <a:r>
              <a:rPr lang="en-GB" sz="12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P. </a:t>
            </a:r>
            <a:r>
              <a:rPr lang="en-GB" sz="1200" i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oligandrum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treated plants. Asterisks indicate significant difference between timepoints, p &lt;0.05.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E-H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shows beta-diversity shown as </a:t>
            </a:r>
            <a:r>
              <a:rPr lang="en-GB" sz="12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PCoA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plots between rhizosphere samples from either control plants or plants treated with </a:t>
            </a:r>
            <a:r>
              <a:rPr lang="en-GB" sz="12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P. </a:t>
            </a:r>
            <a:r>
              <a:rPr lang="en-GB" sz="1200" i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oligandrum</a:t>
            </a:r>
            <a:r>
              <a:rPr lang="en-GB" sz="12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 the rhizosphere microbiome of cv. </a:t>
            </a:r>
            <a:r>
              <a:rPr lang="en-GB" sz="12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Kuras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potato plants in a small-scale field trial.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Bacteria samples in August.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Bacteria samples in September.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Fungal samples in August. (</a:t>
            </a:r>
            <a:r>
              <a:rPr lang="en-GB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</a:t>
            </a:r>
            <a:r>
              <a:rPr lang="en-GB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Fungal samples in September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n-S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5760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56A9FF-300B-C9DE-35EA-210277525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5254" y="320634"/>
            <a:ext cx="5451229" cy="47215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F27940E-5403-A4FC-D75F-1861FFD1A9D1}"/>
              </a:ext>
            </a:extLst>
          </p:cNvPr>
          <p:cNvSpPr txBox="1"/>
          <p:nvPr/>
        </p:nvSpPr>
        <p:spPr>
          <a:xfrm>
            <a:off x="1862254" y="5042218"/>
            <a:ext cx="889867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200" b="1" dirty="0"/>
              <a:t>Figure 5. </a:t>
            </a:r>
            <a:r>
              <a:rPr lang="en-GB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Differential abundance analysis of genera, between rhizosphere samples of control plants and plants treated with </a:t>
            </a:r>
            <a:r>
              <a:rPr lang="en-GB" sz="12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P. </a:t>
            </a:r>
            <a:r>
              <a:rPr lang="en-GB" sz="1200" i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oligandrum</a:t>
            </a:r>
            <a:r>
              <a:rPr lang="en-GB" sz="12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GB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 the rhizosphere microbiome of cv. </a:t>
            </a:r>
            <a:r>
              <a:rPr lang="en-GB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Kuras</a:t>
            </a:r>
            <a:r>
              <a:rPr lang="en-GB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potato plants in a small-scale field trial. (</a:t>
            </a:r>
            <a:r>
              <a:rPr lang="en-GB" sz="1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</a:t>
            </a:r>
            <a:r>
              <a:rPr lang="en-GB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 Bacteria differential abundant genus in August  (</a:t>
            </a:r>
            <a:r>
              <a:rPr lang="en-GB" sz="1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</a:t>
            </a:r>
            <a:r>
              <a:rPr lang="en-GB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 Fungal differential abundant genera in August (</a:t>
            </a:r>
            <a:r>
              <a:rPr lang="en-GB" sz="1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</a:t>
            </a:r>
            <a:r>
              <a:rPr lang="en-GB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 Fungal differential abundant genera in September. Asterisk indicates significant differences (p &lt; 0.05).</a:t>
            </a:r>
            <a:endParaRPr lang="en-SE" sz="12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83729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778</Words>
  <Application>Microsoft Macintosh PowerPoint</Application>
  <PresentationFormat>Widescreen</PresentationFormat>
  <Paragraphs>19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Aptos</vt:lpstr>
      <vt:lpstr>Aptos Display</vt:lpstr>
      <vt:lpstr>Arial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Benjamin Andersen</dc:creator>
  <cp:lastModifiedBy>Christian Benjamin Andersen</cp:lastModifiedBy>
  <cp:revision>2</cp:revision>
  <dcterms:created xsi:type="dcterms:W3CDTF">2024-03-27T18:58:48Z</dcterms:created>
  <dcterms:modified xsi:type="dcterms:W3CDTF">2024-03-27T19:20:20Z</dcterms:modified>
</cp:coreProperties>
</file>

<file path=docProps/thumbnail.jpeg>
</file>